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12A5-E271-436F-A257-5DC1FE729A95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7D01-D5BE-4F95-9CC9-B6CA730D8A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2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9A3DD5-AF46-4C45-9CA3-F101BA1D4857}" type="datetimeFigureOut">
              <a:rPr lang="cs-CZ" smtClean="0"/>
              <a:pPr/>
              <a:t>26. 3. 2015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64A7531-55B6-41B5-97CD-92A03CAF54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moc" TargetMode="External"/><Relationship Id="rId2" Type="http://schemas.openxmlformats.org/officeDocument/2006/relationships/hyperlink" Target="http://cs.wikipedia.org/wiki/Po%C5%BE%C3%A1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Nebezpe%C4%8D%C3%A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cs-CZ" dirty="0" smtClean="0"/>
              <a:t>Dagmar </a:t>
            </a:r>
            <a:r>
              <a:rPr lang="cs-CZ" dirty="0" err="1" smtClean="0"/>
              <a:t>Štůralová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4702"/>
            <a:ext cx="9144000" cy="33487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71600" y="3980294"/>
            <a:ext cx="746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Všeobecné a sportovní gymnázium, Bruntál, příspěvková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8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75361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 smtClean="0"/>
              <a:t>  Účinný </a:t>
            </a:r>
            <a:r>
              <a:rPr lang="cs-CZ" b="1" dirty="0"/>
              <a:t>protipožární zásah přenosné hasicí přístroje </a:t>
            </a:r>
            <a:endParaRPr lang="cs-CZ" dirty="0"/>
          </a:p>
          <a:p>
            <a:r>
              <a:rPr lang="cs-CZ" b="1" dirty="0" smtClean="0"/>
              <a:t>  slouží </a:t>
            </a:r>
            <a:r>
              <a:rPr lang="cs-CZ" b="1" dirty="0"/>
              <a:t>k hašení začínajících požárů </a:t>
            </a:r>
            <a:endParaRPr lang="cs-CZ" dirty="0"/>
          </a:p>
          <a:p>
            <a:r>
              <a:rPr lang="cs-CZ" b="1" dirty="0" smtClean="0"/>
              <a:t>  </a:t>
            </a:r>
          </a:p>
          <a:p>
            <a:r>
              <a:rPr lang="cs-CZ" b="1" dirty="0" smtClean="0"/>
              <a:t>dělíme </a:t>
            </a:r>
            <a:r>
              <a:rPr lang="cs-CZ" b="1" dirty="0"/>
              <a:t>je na </a:t>
            </a:r>
            <a:r>
              <a:rPr lang="cs-CZ" b="1" dirty="0" smtClean="0"/>
              <a:t>: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   </a:t>
            </a:r>
            <a:r>
              <a:rPr lang="cs-CZ" dirty="0" smtClean="0"/>
              <a:t>přenosné </a:t>
            </a:r>
            <a:endParaRPr lang="cs-CZ" dirty="0"/>
          </a:p>
          <a:p>
            <a:r>
              <a:rPr lang="cs-CZ" dirty="0" smtClean="0"/>
              <a:t>                pojízdné </a:t>
            </a:r>
            <a:endParaRPr lang="cs-CZ" dirty="0"/>
          </a:p>
          <a:p>
            <a:r>
              <a:rPr lang="cs-CZ" dirty="0" smtClean="0"/>
              <a:t>                přívěsné 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Typy hasicích přístrojů </a:t>
            </a:r>
            <a:r>
              <a:rPr lang="cs-CZ" b="1" dirty="0" smtClean="0"/>
              <a:t>pěnové:</a:t>
            </a:r>
          </a:p>
          <a:p>
            <a:endParaRPr lang="cs-CZ" dirty="0"/>
          </a:p>
          <a:p>
            <a:r>
              <a:rPr lang="cs-CZ" b="1" dirty="0" smtClean="0"/>
              <a:t>                  vodní </a:t>
            </a:r>
            <a:endParaRPr lang="cs-CZ" dirty="0"/>
          </a:p>
          <a:p>
            <a:r>
              <a:rPr lang="cs-CZ" b="1" dirty="0" smtClean="0"/>
              <a:t>                  práškové </a:t>
            </a:r>
            <a:endParaRPr lang="cs-CZ" dirty="0"/>
          </a:p>
          <a:p>
            <a:r>
              <a:rPr lang="cs-CZ" b="1" dirty="0" smtClean="0"/>
              <a:t>                  sněhové </a:t>
            </a:r>
            <a:endParaRPr lang="cs-CZ" dirty="0"/>
          </a:p>
          <a:p>
            <a:r>
              <a:rPr lang="cs-CZ" b="1" dirty="0" smtClean="0"/>
              <a:t>                  </a:t>
            </a:r>
            <a:r>
              <a:rPr lang="cs-CZ" b="1" dirty="0" err="1" smtClean="0"/>
              <a:t>halotronové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68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2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73468" y="620688"/>
            <a:ext cx="7300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b="1" dirty="0"/>
              <a:t>Účinný protipožární zásah Přenosné hasicí </a:t>
            </a:r>
            <a:r>
              <a:rPr lang="cs-CZ" sz="2000" b="1" dirty="0" smtClean="0"/>
              <a:t>přístroje : </a:t>
            </a:r>
            <a:endParaRPr lang="cs-CZ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16" y="1988840"/>
            <a:ext cx="833932" cy="26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1208"/>
            <a:ext cx="1296144" cy="258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7624" y="4797152"/>
            <a:ext cx="137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sněhový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3808" y="4797152"/>
            <a:ext cx="91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pěnový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23774" y="4797152"/>
            <a:ext cx="10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práškový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23037" y="4797152"/>
            <a:ext cx="691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vodní</a:t>
            </a:r>
          </a:p>
        </p:txBody>
      </p:sp>
      <p:pic>
        <p:nvPicPr>
          <p:cNvPr id="13" name="Obrázek 12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5187311" cy="3035539"/>
          </a:xfrm>
          <a:prstGeom prst="rect">
            <a:avLst/>
          </a:prstGeom>
        </p:spPr>
      </p:pic>
      <p:pic>
        <p:nvPicPr>
          <p:cNvPr id="14" name="Obrázek 13" descr="Bez pefgfgrggnázv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412776"/>
            <a:ext cx="2124246" cy="3568734"/>
          </a:xfrm>
          <a:prstGeom prst="rect">
            <a:avLst/>
          </a:prstGeom>
        </p:spPr>
      </p:pic>
      <p:pic>
        <p:nvPicPr>
          <p:cNvPr id="16" name="Obrázek 15" descr="Bez násdfffffffffffffffzv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484784"/>
            <a:ext cx="1597903" cy="3385492"/>
          </a:xfrm>
          <a:prstGeom prst="rect">
            <a:avLst/>
          </a:prstGeom>
        </p:spPr>
      </p:pic>
      <p:pic>
        <p:nvPicPr>
          <p:cNvPr id="17" name="Obrázek 16" descr="Bez názv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844824"/>
            <a:ext cx="231638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9552" y="332656"/>
            <a:ext cx="7992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9600" b="1" dirty="0" smtClean="0">
                <a:ln w="5080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</a:t>
            </a:r>
            <a:endParaRPr lang="cs-CZ" sz="9600" b="1" cap="none" spc="0" dirty="0">
              <a:ln w="50800"/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5085184"/>
            <a:ext cx="6031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Děkuji za pozornost</a:t>
            </a:r>
            <a:r>
              <a:rPr lang="cs-CZ" sz="3200" dirty="0" smtClean="0">
                <a:solidFill>
                  <a:schemeClr val="bg1"/>
                </a:solidFill>
              </a:rPr>
              <a:t>.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155775" y="6088559"/>
            <a:ext cx="4988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Dagmar </a:t>
            </a:r>
            <a:r>
              <a:rPr lang="cs-CZ" sz="4400" b="1" dirty="0" err="1" smtClean="0">
                <a:solidFill>
                  <a:schemeClr val="bg1"/>
                </a:solidFill>
              </a:rPr>
              <a:t>Štůralová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692696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95000"/>
                  </a:schemeClr>
                </a:solidFill>
              </a:rPr>
              <a:t>Požární prevence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 je souhrn </a:t>
            </a:r>
            <a:r>
              <a:rPr lang="cs-CZ" sz="2000" dirty="0" err="1">
                <a:solidFill>
                  <a:schemeClr val="tx1">
                    <a:lumMod val="95000"/>
                  </a:schemeClr>
                </a:solidFill>
              </a:rPr>
              <a:t>technicko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 - organizačních opatření, díky kterým můžeme zabránit vzniku 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  <a:hlinkClick r:id="rId2" tooltip="Požár"/>
              </a:rPr>
              <a:t>požáru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 nebo omezit jeho ničivé důsledky. </a:t>
            </a: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</a:rPr>
              <a:t>V 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případě, že již požár vznikne je stanovena povinnost poskytnou 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  <a:hlinkClick r:id="rId3" tooltip="Pomoc"/>
              </a:rPr>
              <a:t>součinnost</a:t>
            </a:r>
            <a:r>
              <a:rPr lang="cs-CZ" sz="2000" dirty="0">
                <a:solidFill>
                  <a:schemeClr val="tx1">
                    <a:lumMod val="95000"/>
                  </a:schemeClr>
                </a:solidFill>
              </a:rPr>
              <a:t> při jeho zdolávání kromě případu, že by to vedlo k vystavení se </a:t>
            </a: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</a:rPr>
              <a:t>vážnému </a:t>
            </a: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  <a:hlinkClick r:id="rId4" tooltip="Nebezpečí"/>
              </a:rPr>
              <a:t>nebezpečí</a:t>
            </a:r>
            <a:r>
              <a:rPr lang="cs-CZ" sz="20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cs-CZ" sz="2000" dirty="0">
              <a:solidFill>
                <a:schemeClr val="tx1">
                  <a:lumMod val="95000"/>
                </a:schemeClr>
              </a:solidFill>
            </a:endParaRPr>
          </a:p>
          <a:p>
            <a:endParaRPr lang="cs-CZ" sz="2000" dirty="0"/>
          </a:p>
          <a:p>
            <a:r>
              <a:rPr lang="cs-CZ" sz="2000" b="1" dirty="0"/>
              <a:t>Základní pojmy </a:t>
            </a:r>
            <a:r>
              <a:rPr lang="cs-CZ" sz="2000" b="1" dirty="0" smtClean="0"/>
              <a:t>:</a:t>
            </a:r>
          </a:p>
          <a:p>
            <a:endParaRPr lang="cs-CZ" sz="2000" dirty="0"/>
          </a:p>
          <a:p>
            <a:r>
              <a:rPr lang="cs-CZ" sz="2000" b="1" dirty="0"/>
              <a:t>Hoření </a:t>
            </a:r>
            <a:r>
              <a:rPr lang="cs-CZ" sz="2000" dirty="0"/>
              <a:t>– fyzikálně chemický proces, oxidačně exotermická chemická reakce doprovázená vývojem tepla a světla. </a:t>
            </a:r>
          </a:p>
          <a:p>
            <a:endParaRPr lang="cs-CZ" sz="2000" dirty="0"/>
          </a:p>
          <a:p>
            <a:r>
              <a:rPr lang="cs-CZ" sz="2000" dirty="0"/>
              <a:t>K tomu aby mohla probíhat je nutné vytvoření hořlavého souboru: hořlavá látka, oxidační prostředek a iniciační energie</a:t>
            </a:r>
            <a:endParaRPr lang="cs-CZ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Trojúhelník hoření: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47" y="1600200"/>
            <a:ext cx="414690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54868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Základní povinnosti fyzických osob </a:t>
            </a:r>
            <a:r>
              <a:rPr lang="cs-CZ" b="1" dirty="0" smtClean="0"/>
              <a:t>:</a:t>
            </a:r>
          </a:p>
          <a:p>
            <a:endParaRPr lang="cs-CZ" dirty="0"/>
          </a:p>
          <a:p>
            <a:r>
              <a:rPr lang="cs-CZ" dirty="0"/>
              <a:t>Počínat si tak, aby nedocházelo ke vzniku požáru </a:t>
            </a:r>
          </a:p>
          <a:p>
            <a:r>
              <a:rPr lang="cs-CZ" dirty="0"/>
              <a:t>Zajistit přístup k rozvodným zařízením </a:t>
            </a:r>
          </a:p>
          <a:p>
            <a:r>
              <a:rPr lang="cs-CZ" dirty="0"/>
              <a:t>Dodržovat zákazy týkajících se PO na označených místech </a:t>
            </a:r>
          </a:p>
          <a:p>
            <a:r>
              <a:rPr lang="cs-CZ" dirty="0"/>
              <a:t>Obstarávat požárně bezpečnostní zařízení a věcné prostředky PO </a:t>
            </a:r>
          </a:p>
          <a:p>
            <a:r>
              <a:rPr lang="cs-CZ" dirty="0"/>
              <a:t>Dodržovat podmínky nebo návody výrobků </a:t>
            </a:r>
          </a:p>
          <a:p>
            <a:r>
              <a:rPr lang="cs-CZ" dirty="0"/>
              <a:t>Oznamovat každý požár v prostorech, které vlastní nebo užívá 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3400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8892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Požárně </a:t>
            </a:r>
            <a:r>
              <a:rPr lang="cs-CZ" b="1" dirty="0"/>
              <a:t>bezpečnostní zařízení </a:t>
            </a:r>
            <a:r>
              <a:rPr lang="cs-CZ" b="1" dirty="0" smtClean="0"/>
              <a:t>budov :</a:t>
            </a:r>
          </a:p>
          <a:p>
            <a:r>
              <a:rPr lang="cs-CZ" b="1" dirty="0" smtClean="0"/>
              <a:t> </a:t>
            </a:r>
            <a:endParaRPr lang="cs-CZ" dirty="0"/>
          </a:p>
          <a:p>
            <a:r>
              <a:rPr lang="cs-CZ" b="1" dirty="0"/>
              <a:t>Elektrická požární signalizace </a:t>
            </a:r>
            <a:r>
              <a:rPr lang="cs-CZ" dirty="0"/>
              <a:t>– zařízení skládající se z ústředny a sítě čidel. Zařízení schopno detekovat požár a případně provést další činnosti.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smtClean="0"/>
              <a:t>Autonomní </a:t>
            </a:r>
            <a:r>
              <a:rPr lang="cs-CZ" b="1" dirty="0"/>
              <a:t>hlásiče </a:t>
            </a:r>
            <a:r>
              <a:rPr lang="cs-CZ" dirty="0"/>
              <a:t>– autonomní zařízení pro detekci požáru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1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gmar\Desktop\blokove_schema_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32656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dirty="0"/>
              <a:t>Požárně bezpečnostní zařízení budov </a:t>
            </a:r>
            <a:r>
              <a:rPr lang="cs-CZ" b="1" dirty="0" smtClean="0"/>
              <a:t>:</a:t>
            </a:r>
          </a:p>
          <a:p>
            <a:endParaRPr lang="cs-CZ" dirty="0"/>
          </a:p>
          <a:p>
            <a:r>
              <a:rPr lang="cs-CZ" b="1" dirty="0"/>
              <a:t>Stabilní hasící zařízení – </a:t>
            </a:r>
            <a:r>
              <a:rPr lang="cs-CZ" dirty="0"/>
              <a:t>zařízení skládající se ze zásobníku hasící látky, pohonných jednotek, potrubí a aplikačních hubic. Zařízení je schopno v případě požáru provést jeho uhašení již v počáteční fázi.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4" y="2564904"/>
            <a:ext cx="4281221" cy="255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111291" cy="315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04664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Zařízení pro odvod kouře a tepla </a:t>
            </a:r>
            <a:r>
              <a:rPr lang="cs-CZ" dirty="0"/>
              <a:t>– zařízení skládající z odvětrávacích klapek, světlíků a ovládací jednotky. V případě požáru odvádí kouř a teplo z hořícího objektu.</a:t>
            </a:r>
          </a:p>
        </p:txBody>
      </p:sp>
      <p:pic>
        <p:nvPicPr>
          <p:cNvPr id="6146" name="Picture 2" descr="http://www.inovaokna.cz/userfiles/fotografie/nahledy/window1_2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3003798" cy="3024336"/>
          </a:xfrm>
          <a:prstGeom prst="rect">
            <a:avLst/>
          </a:prstGeom>
          <a:noFill/>
        </p:spPr>
      </p:pic>
      <p:pic>
        <p:nvPicPr>
          <p:cNvPr id="6149" name="Picture 5" descr="C:\Users\Dagmar\Desktop\b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67240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5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6678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b="1" dirty="0"/>
              <a:t>Evakuace osob při požáru </a:t>
            </a:r>
            <a:r>
              <a:rPr lang="cs-CZ" b="1" dirty="0" smtClean="0"/>
              <a:t>:</a:t>
            </a:r>
          </a:p>
          <a:p>
            <a:endParaRPr lang="cs-CZ" dirty="0"/>
          </a:p>
          <a:p>
            <a:r>
              <a:rPr lang="cs-CZ" b="1" dirty="0"/>
              <a:t>Bezpečnostní tabulky a značky </a:t>
            </a:r>
            <a:r>
              <a:rPr lang="cs-CZ" dirty="0"/>
              <a:t>řádné označení hlavních uzávěrů médií, evakuačních cest, směrů úniku a únikových východů a nástupních ploch</a:t>
            </a:r>
          </a:p>
          <a:p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123728" cy="2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 descr="C:\Users\Dagmar\Desktop\11_cntl_nouzove_0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2502807" cy="1727826"/>
          </a:xfrm>
          <a:prstGeom prst="rect">
            <a:avLst/>
          </a:prstGeom>
          <a:noFill/>
        </p:spPr>
      </p:pic>
      <p:pic>
        <p:nvPicPr>
          <p:cNvPr id="3" name="Picture 2" descr="C:\Users\Dagmar\Desktop\izs05_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72816"/>
            <a:ext cx="2017168" cy="2021210"/>
          </a:xfrm>
          <a:prstGeom prst="rect">
            <a:avLst/>
          </a:prstGeom>
          <a:noFill/>
        </p:spPr>
      </p:pic>
      <p:pic>
        <p:nvPicPr>
          <p:cNvPr id="4" name="Picture 3" descr="C:\Users\Dagmar\Desktop\190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2202066" cy="3088183"/>
          </a:xfrm>
          <a:prstGeom prst="rect">
            <a:avLst/>
          </a:prstGeom>
          <a:noFill/>
        </p:spPr>
      </p:pic>
      <p:pic>
        <p:nvPicPr>
          <p:cNvPr id="5" name="Picture 4" descr="C:\Users\Dagmar\Desktop\021da1a5e883e35c61d7717377ca5a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3024336" cy="1867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3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91</TotalTime>
  <Words>251</Words>
  <Application>Microsoft Office PowerPoint</Application>
  <PresentationFormat>Předvádění na obrazovce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Horizont</vt:lpstr>
      <vt:lpstr>Požární ochrana</vt:lpstr>
      <vt:lpstr>Prezentace aplikace PowerPoint</vt:lpstr>
      <vt:lpstr> Trojúhelník hoření: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Gymnázium Bruntál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Požární ochrana</dc:title>
  <dc:creator>Dagmar Štůralová</dc:creator>
  <cp:lastModifiedBy>Dagmar Štůralová</cp:lastModifiedBy>
  <cp:revision>12</cp:revision>
  <dcterms:created xsi:type="dcterms:W3CDTF">2015-03-19T12:32:08Z</dcterms:created>
  <dcterms:modified xsi:type="dcterms:W3CDTF">2015-03-26T12:35:24Z</dcterms:modified>
</cp:coreProperties>
</file>