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6" autoAdjust="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34B96F-2FC6-4CFB-B696-D4E0A12FC9C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073B80-2A97-45F0-86EF-47577E6168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/>
          <a:lstStyle/>
          <a:p>
            <a:r>
              <a:rPr lang="cs-CZ" dirty="0" smtClean="0"/>
              <a:t>Hasící přístroje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033982" cy="1101248"/>
          </a:xfrm>
        </p:spPr>
        <p:txBody>
          <a:bodyPr/>
          <a:lstStyle/>
          <a:p>
            <a:r>
              <a:rPr lang="cs-CZ" b="1" dirty="0" smtClean="0"/>
              <a:t>Kateřina </a:t>
            </a:r>
            <a:r>
              <a:rPr lang="cs-CZ" b="1" dirty="0" smtClean="0"/>
              <a:t>Jedličková </a:t>
            </a:r>
          </a:p>
          <a:p>
            <a:r>
              <a:rPr lang="cs-CZ" b="1" dirty="0" smtClean="0"/>
              <a:t>Všeobecné a sportovní gymnázium, Bruntál, příspěvková organizace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2319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Manipulace s otevřeným ohněm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Při manipulaci s otevřeným ohněm v přírodě nebo ve volném prostranství, či doma, bychom měli dbát přednostně na svou bezpečnost.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V případě rozšíření ohně z bezpečnostní vzdálenosti a vypuknutí požáru v naší blízkosti , je nutné zapamatovat si telefonní číslo </a:t>
            </a:r>
            <a:r>
              <a:rPr lang="cs-CZ" dirty="0" smtClean="0">
                <a:solidFill>
                  <a:srgbClr val="C00000"/>
                </a:solidFill>
              </a:rPr>
              <a:t>150 = HASIČI </a:t>
            </a:r>
            <a:r>
              <a:rPr lang="cs-CZ" sz="2800" dirty="0" smtClean="0"/>
              <a:t>! 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K hašení </a:t>
            </a:r>
            <a:r>
              <a:rPr lang="cs-CZ" sz="2800" dirty="0" err="1" smtClean="0"/>
              <a:t>pořárů</a:t>
            </a:r>
            <a:r>
              <a:rPr lang="cs-CZ" sz="2800" dirty="0" smtClean="0"/>
              <a:t> užíváme nejčastěji hasící přístroje :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060849"/>
            <a:ext cx="1088493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"/>
                    </a14:imgEffect>
                    <a14:imgEffect>
                      <a14:brightnessContrast brigh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8640"/>
            <a:ext cx="3024336" cy="30243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Hasící přístroje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je jedním z věcných prostředků požární </a:t>
            </a:r>
            <a:r>
              <a:rPr lang="cs-CZ" sz="2800" dirty="0" smtClean="0"/>
              <a:t>ochrany</a:t>
            </a:r>
          </a:p>
          <a:p>
            <a:endParaRPr lang="cs-CZ" sz="2800" dirty="0" smtClean="0"/>
          </a:p>
          <a:p>
            <a:r>
              <a:rPr lang="cs-CZ" sz="2800" dirty="0" smtClean="0"/>
              <a:t>Slouží </a:t>
            </a:r>
            <a:r>
              <a:rPr lang="cs-CZ" sz="2800" dirty="0"/>
              <a:t>především k operativnímu zdolávání </a:t>
            </a:r>
            <a:r>
              <a:rPr lang="cs-CZ" sz="2800" dirty="0" smtClean="0"/>
              <a:t>požárů</a:t>
            </a:r>
            <a:r>
              <a:rPr lang="cs-CZ" sz="2800" dirty="0"/>
              <a:t> v počáteční fázi </a:t>
            </a:r>
            <a:r>
              <a:rPr lang="cs-CZ" sz="2800" dirty="0" smtClean="0"/>
              <a:t>rozvoje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/>
              <a:t>jedná </a:t>
            </a:r>
            <a:r>
              <a:rPr lang="cs-CZ" sz="2800" dirty="0" smtClean="0"/>
              <a:t>se o </a:t>
            </a:r>
            <a:r>
              <a:rPr lang="cs-CZ" sz="2800" dirty="0"/>
              <a:t>vyhrazený druh </a:t>
            </a:r>
            <a:r>
              <a:rPr lang="cs-CZ" sz="2800" dirty="0" smtClean="0"/>
              <a:t>prostředku </a:t>
            </a:r>
            <a:r>
              <a:rPr lang="cs-CZ" sz="2800" dirty="0"/>
              <a:t>požární ochrany, na jehož projektování, instalaci, provoz, kontrolu, údržbu a opravu jsou kladeny zvláštní </a:t>
            </a:r>
            <a:r>
              <a:rPr lang="cs-CZ" sz="2800" dirty="0" smtClean="0"/>
              <a:t>požadavky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hasících přístrojů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Vodní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Hasicí látkou </a:t>
            </a:r>
            <a:r>
              <a:rPr lang="cs-CZ" sz="2400" dirty="0"/>
              <a:t>je </a:t>
            </a:r>
            <a:r>
              <a:rPr lang="cs-CZ" sz="2400" b="1" dirty="0" smtClean="0"/>
              <a:t>voda</a:t>
            </a:r>
            <a:r>
              <a:rPr lang="cs-CZ" sz="2400" dirty="0" smtClean="0"/>
              <a:t>, obsahující</a:t>
            </a:r>
            <a:r>
              <a:rPr lang="cs-CZ" sz="2400" dirty="0"/>
              <a:t> </a:t>
            </a:r>
            <a:r>
              <a:rPr lang="cs-CZ" sz="2400" dirty="0" smtClean="0"/>
              <a:t>uhličitan draselný, chránící </a:t>
            </a:r>
            <a:r>
              <a:rPr lang="cs-CZ" sz="2400" dirty="0"/>
              <a:t>proti </a:t>
            </a:r>
            <a:r>
              <a:rPr lang="cs-CZ" sz="2400" dirty="0" smtClean="0"/>
              <a:t>zamrznutí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Nelze </a:t>
            </a:r>
            <a:r>
              <a:rPr lang="cs-CZ" sz="2400" dirty="0"/>
              <a:t>s ním hasit elektrická zařízení pod </a:t>
            </a:r>
            <a:r>
              <a:rPr lang="cs-CZ" sz="2400" dirty="0" smtClean="0"/>
              <a:t>napětím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Má </a:t>
            </a:r>
            <a:r>
              <a:rPr lang="cs-CZ" sz="2400" dirty="0"/>
              <a:t>nejnižší účinnost, hasebním účinkem vody je </a:t>
            </a:r>
            <a:r>
              <a:rPr lang="cs-CZ" sz="2400" dirty="0" smtClean="0"/>
              <a:t>ochlazování </a:t>
            </a:r>
            <a:r>
              <a:rPr lang="cs-CZ" sz="2400" dirty="0"/>
              <a:t>(chladicí efekt</a:t>
            </a:r>
            <a:r>
              <a:rPr lang="cs-CZ" sz="24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Vodní </a:t>
            </a:r>
            <a:r>
              <a:rPr lang="cs-CZ" sz="2400" dirty="0"/>
              <a:t>hasicí přístroje jsou vhodné pro hašení požárů pevných </a:t>
            </a:r>
            <a:r>
              <a:rPr lang="cs-CZ" sz="2400" dirty="0" smtClean="0"/>
              <a:t>látek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9512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2. Pěnový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7416824" cy="471338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Kromě </a:t>
            </a:r>
            <a:r>
              <a:rPr lang="cs-CZ" sz="2000" b="1" dirty="0"/>
              <a:t>vody</a:t>
            </a:r>
            <a:r>
              <a:rPr lang="cs-CZ" sz="2000" dirty="0"/>
              <a:t> obsahuje i </a:t>
            </a:r>
            <a:r>
              <a:rPr lang="cs-CZ" sz="2000" b="1" dirty="0"/>
              <a:t>pěnidlo</a:t>
            </a:r>
            <a:r>
              <a:rPr lang="cs-CZ" sz="2000" dirty="0"/>
              <a:t>, které </a:t>
            </a:r>
            <a:r>
              <a:rPr lang="cs-CZ" sz="2000" dirty="0" smtClean="0"/>
              <a:t>vytváří pěnu.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Vytvořená </a:t>
            </a:r>
            <a:r>
              <a:rPr lang="cs-CZ" sz="2000" dirty="0"/>
              <a:t>pěna izoluje hořící látky od vzdušného </a:t>
            </a:r>
            <a:r>
              <a:rPr lang="cs-CZ" sz="2000" dirty="0" smtClean="0"/>
              <a:t>kyslíku. Proto </a:t>
            </a:r>
            <a:r>
              <a:rPr lang="cs-CZ" sz="2000" dirty="0"/>
              <a:t>lépe než samotná voda hasí pevné </a:t>
            </a:r>
            <a:r>
              <a:rPr lang="cs-CZ" sz="2000" dirty="0" smtClean="0"/>
              <a:t>látky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Používá se </a:t>
            </a:r>
            <a:r>
              <a:rPr lang="cs-CZ" sz="2000" dirty="0"/>
              <a:t>k </a:t>
            </a:r>
            <a:r>
              <a:rPr lang="cs-CZ" sz="2000" b="1" dirty="0"/>
              <a:t>hašení hořlavých </a:t>
            </a:r>
            <a:r>
              <a:rPr lang="cs-CZ" sz="2000" b="1" dirty="0" smtClean="0"/>
              <a:t>kapalin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u hasících přístrojů </a:t>
            </a:r>
            <a:r>
              <a:rPr lang="cs-CZ" sz="2000" dirty="0"/>
              <a:t>s náplní pěnidla typu </a:t>
            </a:r>
            <a:r>
              <a:rPr lang="cs-CZ" sz="2000" dirty="0" smtClean="0"/>
              <a:t>AR lze </a:t>
            </a:r>
            <a:r>
              <a:rPr lang="cs-CZ" sz="2000" dirty="0"/>
              <a:t>hasit i </a:t>
            </a:r>
            <a:r>
              <a:rPr lang="cs-CZ" sz="2000" dirty="0" smtClean="0"/>
              <a:t>polární kapaliny (líh, aceton)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Při </a:t>
            </a:r>
            <a:r>
              <a:rPr lang="cs-CZ" sz="2000" dirty="0"/>
              <a:t>použití pěnidel typu AFFF významně působí izolační efekt (zabraňuje výstupu hořlavých par a plynů z pásma hoření a zároveň přístupu kyslíku</a:t>
            </a:r>
            <a:r>
              <a:rPr lang="cs-CZ" sz="2000" dirty="0" smtClean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Přístrojem </a:t>
            </a:r>
            <a:r>
              <a:rPr lang="cs-CZ" sz="2000" dirty="0"/>
              <a:t>nelze hasit elektrická zařízení pod napětím, protože pěna je </a:t>
            </a:r>
            <a:r>
              <a:rPr lang="cs-CZ" sz="2000" dirty="0" smtClean="0"/>
              <a:t>vodivá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8185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3. Práškový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Hasivem je speciální nebo univerzální jemný </a:t>
            </a:r>
            <a:r>
              <a:rPr lang="cs-CZ" sz="2400" b="1" dirty="0" smtClean="0"/>
              <a:t>prášek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Jedná </a:t>
            </a:r>
            <a:r>
              <a:rPr lang="cs-CZ" sz="2400" dirty="0"/>
              <a:t>se o </a:t>
            </a:r>
            <a:r>
              <a:rPr lang="cs-CZ" sz="2400" dirty="0" smtClean="0"/>
              <a:t>velmi </a:t>
            </a:r>
            <a:r>
              <a:rPr lang="cs-CZ" sz="2400" dirty="0"/>
              <a:t>účinné hasivo, jehož velkou výhodou je </a:t>
            </a:r>
            <a:r>
              <a:rPr lang="cs-CZ" sz="2400" b="1" dirty="0" smtClean="0"/>
              <a:t>nevodivost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Je možné </a:t>
            </a:r>
            <a:r>
              <a:rPr lang="cs-CZ" sz="2400" dirty="0"/>
              <a:t>s ním hasit i elektrická zařízení pod </a:t>
            </a:r>
            <a:r>
              <a:rPr lang="cs-CZ" sz="2400" dirty="0" smtClean="0"/>
              <a:t>napětím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Hasebním </a:t>
            </a:r>
            <a:r>
              <a:rPr lang="cs-CZ" sz="2400" dirty="0"/>
              <a:t>efektem je </a:t>
            </a:r>
            <a:r>
              <a:rPr lang="cs-CZ" sz="2400" b="1" dirty="0"/>
              <a:t>stěnový efekt</a:t>
            </a:r>
            <a:r>
              <a:rPr lang="cs-CZ" sz="2400" dirty="0"/>
              <a:t>. 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Je </a:t>
            </a:r>
            <a:r>
              <a:rPr lang="cs-CZ" sz="2400" dirty="0"/>
              <a:t>nevhodný do prostor, kde jsou přístroje citlivé na prach (elektronická zařízení atd</a:t>
            </a:r>
            <a:r>
              <a:rPr lang="cs-CZ" sz="2400" dirty="0" smtClean="0"/>
              <a:t>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Nesmí </a:t>
            </a:r>
            <a:r>
              <a:rPr lang="cs-CZ" sz="2400" dirty="0"/>
              <a:t>se používat na hašení požárů třídy </a:t>
            </a:r>
            <a:r>
              <a:rPr lang="cs-CZ" sz="2400" dirty="0" smtClean="0"/>
              <a:t>F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619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4. Sněhový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Hasivem </a:t>
            </a:r>
            <a:r>
              <a:rPr lang="cs-CZ" sz="2200" dirty="0" smtClean="0"/>
              <a:t>je </a:t>
            </a:r>
            <a:r>
              <a:rPr lang="cs-CZ" sz="2200" b="1" dirty="0" smtClean="0"/>
              <a:t>oxid uhličitý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Hasivo </a:t>
            </a:r>
            <a:r>
              <a:rPr lang="cs-CZ" sz="2200" dirty="0"/>
              <a:t>má po opuštění tlakové nádoby velmi nízkou teplotu – při ústí hubice asi −30 °C, proto je nutné hubici držet jen za </a:t>
            </a:r>
            <a:r>
              <a:rPr lang="cs-CZ" sz="2200" dirty="0" smtClean="0"/>
              <a:t>držadlo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Nelze </a:t>
            </a:r>
            <a:r>
              <a:rPr lang="cs-CZ" sz="2200" dirty="0"/>
              <a:t>jím hasit sypké materiály, neboť proud plynu je velmi </a:t>
            </a:r>
            <a:r>
              <a:rPr lang="cs-CZ" sz="2200" dirty="0" smtClean="0"/>
              <a:t>prudký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Není </a:t>
            </a:r>
            <a:r>
              <a:rPr lang="cs-CZ" sz="2200" dirty="0"/>
              <a:t>vhodný pro hašení pevných látek (dřeva apod</a:t>
            </a:r>
            <a:r>
              <a:rPr lang="cs-CZ" sz="2200" dirty="0" smtClean="0"/>
              <a:t>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Jeho </a:t>
            </a:r>
            <a:r>
              <a:rPr lang="cs-CZ" sz="2200" dirty="0"/>
              <a:t>použití v uzavřeném prostoru je </a:t>
            </a:r>
            <a:r>
              <a:rPr lang="cs-CZ" sz="2200" dirty="0" smtClean="0"/>
              <a:t>nebezpečné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K </a:t>
            </a:r>
            <a:r>
              <a:rPr lang="cs-CZ" sz="2200" dirty="0"/>
              <a:t>hašení lze využít nejen </a:t>
            </a:r>
            <a:r>
              <a:rPr lang="cs-CZ" sz="2200" b="1" dirty="0"/>
              <a:t>sníh</a:t>
            </a:r>
            <a:r>
              <a:rPr lang="cs-CZ" sz="2200" dirty="0"/>
              <a:t>, ale i </a:t>
            </a:r>
            <a:r>
              <a:rPr lang="cs-CZ" sz="2200" b="1" dirty="0"/>
              <a:t>plyn</a:t>
            </a:r>
            <a:r>
              <a:rPr lang="cs-CZ" sz="2200" dirty="0"/>
              <a:t>, který z hubice uniká po vyčerpání </a:t>
            </a:r>
            <a:r>
              <a:rPr lang="cs-CZ" sz="2200" dirty="0" smtClean="0"/>
              <a:t>sněhu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Přístrojem </a:t>
            </a:r>
            <a:r>
              <a:rPr lang="cs-CZ" sz="2200" dirty="0"/>
              <a:t>lze hasit </a:t>
            </a:r>
            <a:r>
              <a:rPr lang="cs-CZ" sz="2200" b="1" dirty="0"/>
              <a:t>elektronická </a:t>
            </a:r>
            <a:r>
              <a:rPr lang="cs-CZ" sz="2200" b="1" dirty="0" smtClean="0"/>
              <a:t>zařízení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54556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5. Tetrachlorový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Historicky se používaly hasicí přístroje plněné </a:t>
            </a:r>
            <a:r>
              <a:rPr lang="cs-CZ" sz="2400" b="1" dirty="0" err="1" smtClean="0"/>
              <a:t>tetrachlormethanem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</a:t>
            </a:r>
            <a:r>
              <a:rPr lang="cs-CZ" sz="2400" dirty="0" smtClean="0"/>
              <a:t>ři </a:t>
            </a:r>
            <a:r>
              <a:rPr lang="cs-CZ" sz="2400" dirty="0"/>
              <a:t>hašení však vznikají nebezpečné jedovaté zplodiny obsahující </a:t>
            </a:r>
            <a:r>
              <a:rPr lang="cs-CZ" sz="2400" b="1" dirty="0" smtClean="0"/>
              <a:t>fosgen</a:t>
            </a:r>
          </a:p>
          <a:p>
            <a:pPr marL="0" indent="0">
              <a:buNone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Dnes již zakázán !</a:t>
            </a:r>
            <a:endParaRPr 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789040"/>
            <a:ext cx="5102362" cy="264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09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207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Hasící přístroje</vt:lpstr>
      <vt:lpstr>Manipulace s otevřeným ohněm</vt:lpstr>
      <vt:lpstr>Hasící přístroje</vt:lpstr>
      <vt:lpstr>Druhy hasících přístrojů</vt:lpstr>
      <vt:lpstr>2. Pěnový </vt:lpstr>
      <vt:lpstr>3. Práškový </vt:lpstr>
      <vt:lpstr>4. Sněhový </vt:lpstr>
      <vt:lpstr>5. Tetrachlorový</vt:lpstr>
    </vt:vector>
  </TitlesOfParts>
  <Company>Gymnázium Bruntál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Požární ochrana</dc:title>
  <dc:creator>Kateřina Jedličková</dc:creator>
  <cp:lastModifiedBy>Jiří Duda</cp:lastModifiedBy>
  <cp:revision>7</cp:revision>
  <dcterms:created xsi:type="dcterms:W3CDTF">2015-03-12T12:41:18Z</dcterms:created>
  <dcterms:modified xsi:type="dcterms:W3CDTF">2015-03-26T13:00:11Z</dcterms:modified>
</cp:coreProperties>
</file>