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760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98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31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7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59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0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6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85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09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97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5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5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8132-DEE1-4A70-BF48-9A6C1AF5BF1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36C6-100D-4B43-9F9F-72B769A39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00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Hasiči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900" spc="-150" dirty="0" smtClean="0">
                <a:solidFill>
                  <a:schemeClr val="tx1"/>
                </a:solidFill>
              </a:rPr>
              <a:t>Hasí  hořící objekty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900" spc="-150" dirty="0" smtClean="0">
                <a:solidFill>
                  <a:schemeClr val="tx1"/>
                </a:solidFill>
              </a:rPr>
              <a:t>Zachraňují  osoby,  zvířata </a:t>
            </a:r>
            <a:r>
              <a:rPr lang="cs-CZ" sz="2900" spc="-150" dirty="0">
                <a:solidFill>
                  <a:schemeClr val="tx1"/>
                </a:solidFill>
              </a:rPr>
              <a:t>a </a:t>
            </a:r>
            <a:r>
              <a:rPr lang="cs-CZ" sz="2900" spc="-150" dirty="0" smtClean="0">
                <a:solidFill>
                  <a:schemeClr val="tx1"/>
                </a:solidFill>
              </a:rPr>
              <a:t>majetek</a:t>
            </a:r>
            <a:endParaRPr lang="cs-CZ" sz="2900" spc="-150" dirty="0">
              <a:solidFill>
                <a:schemeClr val="tx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900" spc="-150" dirty="0" smtClean="0">
                <a:solidFill>
                  <a:schemeClr val="tx1"/>
                </a:solidFill>
              </a:rPr>
              <a:t>vyprošťují osoby </a:t>
            </a:r>
            <a:r>
              <a:rPr lang="cs-CZ" sz="2900" spc="-150" dirty="0">
                <a:solidFill>
                  <a:schemeClr val="tx1"/>
                </a:solidFill>
              </a:rPr>
              <a:t>při dopravních nehodách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900" spc="-150" dirty="0" smtClean="0">
                <a:solidFill>
                  <a:schemeClr val="tx1"/>
                </a:solidFill>
              </a:rPr>
              <a:t>Zajišťují  technické </a:t>
            </a:r>
            <a:r>
              <a:rPr lang="cs-CZ" sz="2900" spc="-150" dirty="0">
                <a:solidFill>
                  <a:schemeClr val="tx1"/>
                </a:solidFill>
              </a:rPr>
              <a:t>zásahy při úniku nebezpečných látek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900" spc="-150" dirty="0" smtClean="0">
                <a:solidFill>
                  <a:schemeClr val="tx1"/>
                </a:solidFill>
              </a:rPr>
              <a:t>obsluhují protipožární </a:t>
            </a:r>
            <a:r>
              <a:rPr lang="cs-CZ" sz="2900" spc="-150" dirty="0">
                <a:solidFill>
                  <a:schemeClr val="tx1"/>
                </a:solidFill>
              </a:rPr>
              <a:t>zařízení a </a:t>
            </a:r>
            <a:r>
              <a:rPr lang="cs-CZ" sz="2900" spc="-150" dirty="0" smtClean="0">
                <a:solidFill>
                  <a:schemeClr val="tx1"/>
                </a:solidFill>
              </a:rPr>
              <a:t>techniku</a:t>
            </a:r>
            <a:endParaRPr lang="cs-CZ" sz="2900" spc="-15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38" y="3140968"/>
            <a:ext cx="4280520" cy="305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97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 smtClean="0"/>
              <a:t>Sněhový hasící </a:t>
            </a:r>
            <a:r>
              <a:rPr lang="cs-CZ" b="1" smtClean="0"/>
              <a:t>přístroj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Vhodný k hašení </a:t>
            </a:r>
            <a:r>
              <a:rPr lang="cs-CZ" dirty="0" smtClean="0"/>
              <a:t>elektrických zařízení </a:t>
            </a:r>
            <a:r>
              <a:rPr lang="cs-CZ" dirty="0"/>
              <a:t>pod </a:t>
            </a:r>
            <a:r>
              <a:rPr lang="cs-CZ" dirty="0" smtClean="0"/>
              <a:t>proudem</a:t>
            </a:r>
            <a:r>
              <a:rPr lang="cs-CZ" dirty="0"/>
              <a:t>, na hořlavé plyny, </a:t>
            </a:r>
            <a:r>
              <a:rPr lang="cs-CZ" dirty="0" smtClean="0"/>
              <a:t>kapaliny, na </a:t>
            </a:r>
            <a:r>
              <a:rPr lang="pl-PL" dirty="0" smtClean="0"/>
              <a:t>jemnou mechaniku </a:t>
            </a:r>
            <a:r>
              <a:rPr lang="pl-PL" dirty="0"/>
              <a:t>a elektronické zařízení </a:t>
            </a:r>
            <a:r>
              <a:rPr lang="cs-CZ" dirty="0" smtClean="0"/>
              <a:t> </a:t>
            </a:r>
            <a:endParaRPr lang="cs-CZ" b="1" dirty="0" smtClean="0"/>
          </a:p>
          <a:p>
            <a:r>
              <a:rPr lang="cs-CZ" b="1" dirty="0" smtClean="0"/>
              <a:t>Nevhodný </a:t>
            </a:r>
            <a:r>
              <a:rPr lang="cs-CZ" dirty="0" smtClean="0"/>
              <a:t>na</a:t>
            </a:r>
            <a:r>
              <a:rPr lang="cs-CZ" b="1" dirty="0" smtClean="0"/>
              <a:t> </a:t>
            </a:r>
            <a:r>
              <a:rPr lang="cs-CZ" dirty="0" smtClean="0"/>
              <a:t>pevné </a:t>
            </a:r>
            <a:r>
              <a:rPr lang="cs-CZ" dirty="0"/>
              <a:t>hořlavé látky typu dřeva, textil, uhlí </a:t>
            </a:r>
            <a:endParaRPr lang="cs-CZ" b="1" dirty="0" smtClean="0"/>
          </a:p>
          <a:p>
            <a:r>
              <a:rPr lang="cs-CZ" b="1" dirty="0" smtClean="0"/>
              <a:t>Zásadně nevhodný </a:t>
            </a:r>
            <a:r>
              <a:rPr lang="cs-CZ" dirty="0" smtClean="0"/>
              <a:t>k hašení lehkých</a:t>
            </a:r>
            <a:r>
              <a:rPr lang="cs-CZ" dirty="0"/>
              <a:t>  a </a:t>
            </a:r>
            <a:r>
              <a:rPr lang="cs-CZ" dirty="0" smtClean="0"/>
              <a:t>hořlavých alkalických kovů, hořlavého prachu a sypkých látek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90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4" y="0"/>
            <a:ext cx="9184304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4860032" y="47165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Buďte vždy obezřetní !</a:t>
            </a:r>
          </a:p>
          <a:p>
            <a:r>
              <a:rPr lang="cs-CZ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Děkuji za pozornost..</a:t>
            </a:r>
            <a:r>
              <a:rPr lang="cs-CZ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</a:t>
            </a:r>
            <a:endParaRPr lang="cs-CZ" sz="2000" b="1" dirty="0">
              <a:solidFill>
                <a:schemeClr val="accent6">
                  <a:lumMod val="40000"/>
                  <a:lumOff val="6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57332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Martina Šlapáková</a:t>
            </a:r>
          </a:p>
          <a:p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Všeobecné a sportovní gymnázium, Bruntál, příspěvková organizace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9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</a:rPr>
              <a:t>Příčiny požárů</a:t>
            </a:r>
            <a:endParaRPr lang="cs-CZ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51206"/>
              </p:ext>
            </p:extLst>
          </p:nvPr>
        </p:nvGraphicFramePr>
        <p:xfrm>
          <a:off x="1691680" y="1484784"/>
          <a:ext cx="6096000" cy="3166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0008"/>
                <a:gridCol w="2975992"/>
              </a:tblGrid>
              <a:tr h="606019">
                <a:tc>
                  <a:txBody>
                    <a:bodyPr/>
                    <a:lstStyle/>
                    <a:p>
                      <a:r>
                        <a:rPr lang="cs-CZ" dirty="0" smtClean="0"/>
                        <a:t>Příčina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Počet/rok 2012</a:t>
                      </a:r>
                      <a:endParaRPr lang="cs-CZ" dirty="0"/>
                    </a:p>
                  </a:txBody>
                  <a:tcPr/>
                </a:tc>
              </a:tr>
              <a:tr h="237338">
                <a:tc>
                  <a:txBody>
                    <a:bodyPr/>
                    <a:lstStyle/>
                    <a:p>
                      <a:r>
                        <a:rPr lang="cs-CZ" dirty="0" smtClean="0"/>
                        <a:t>Úmyslné zapálení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806</a:t>
                      </a:r>
                      <a:endParaRPr lang="cs-CZ" dirty="0"/>
                    </a:p>
                  </a:txBody>
                  <a:tcPr/>
                </a:tc>
              </a:tr>
              <a:tr h="237338">
                <a:tc>
                  <a:txBody>
                    <a:bodyPr/>
                    <a:lstStyle/>
                    <a:p>
                      <a:r>
                        <a:rPr lang="cs-CZ" dirty="0" smtClean="0"/>
                        <a:t>Hra dětí s ohněm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97</a:t>
                      </a:r>
                      <a:endParaRPr lang="cs-CZ" dirty="0"/>
                    </a:p>
                  </a:txBody>
                  <a:tcPr/>
                </a:tc>
              </a:tr>
              <a:tr h="237338">
                <a:tc>
                  <a:txBody>
                    <a:bodyPr/>
                    <a:lstStyle/>
                    <a:p>
                      <a:r>
                        <a:rPr lang="cs-CZ" dirty="0" smtClean="0"/>
                        <a:t>Závady komínů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203</a:t>
                      </a:r>
                      <a:endParaRPr lang="cs-CZ" dirty="0"/>
                    </a:p>
                  </a:txBody>
                  <a:tcPr/>
                </a:tc>
              </a:tr>
              <a:tr h="237338">
                <a:tc>
                  <a:txBody>
                    <a:bodyPr/>
                    <a:lstStyle/>
                    <a:p>
                      <a:r>
                        <a:rPr lang="cs-CZ" dirty="0" smtClean="0"/>
                        <a:t>Blesky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/>
                </a:tc>
              </a:tr>
              <a:tr h="237338">
                <a:tc>
                  <a:txBody>
                    <a:bodyPr/>
                    <a:lstStyle/>
                    <a:p>
                      <a:r>
                        <a:rPr lang="cs-CZ" dirty="0" smtClean="0"/>
                        <a:t>Dopravní nehody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</a:t>
                      </a:r>
                      <a:endParaRPr lang="cs-CZ" dirty="0"/>
                    </a:p>
                  </a:txBody>
                  <a:tcPr/>
                </a:tc>
              </a:tr>
              <a:tr h="237338">
                <a:tc>
                  <a:txBody>
                    <a:bodyPr/>
                    <a:lstStyle/>
                    <a:p>
                      <a:r>
                        <a:rPr lang="cs-CZ" dirty="0" smtClean="0"/>
                        <a:t>Nedbalost dospělých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1591</a:t>
                      </a:r>
                      <a:endParaRPr lang="cs-CZ" dirty="0"/>
                    </a:p>
                  </a:txBody>
                  <a:tcPr/>
                </a:tc>
              </a:tr>
              <a:tr h="274212">
                <a:tc>
                  <a:txBody>
                    <a:bodyPr/>
                    <a:lstStyle/>
                    <a:p>
                      <a:r>
                        <a:rPr lang="cs-CZ" dirty="0" smtClean="0"/>
                        <a:t>Nevyšetřené příčiny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577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63688" y="50851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Hasičský záchranný sbor ČR, www.hzscr.cz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5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59216" cy="994122"/>
          </a:xfrm>
        </p:spPr>
        <p:txBody>
          <a:bodyPr/>
          <a:lstStyle/>
          <a:p>
            <a:r>
              <a:rPr lang="cs-CZ" b="1" dirty="0" smtClean="0"/>
              <a:t>Zásady bezpečnosti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91264" cy="6480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Následující pravidla bojují s nedbalostním chováním a zabraňují nebezpečí spojenému s otevřeným ohněm.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91683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Nikdy nerozdělávejte oheň v lese.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Neodhazujte nedopalky od cigaret.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Nekuřte na místech, kde je kouření tabulkou zakázáno.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Straňte děti ohně.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</a:t>
            </a:r>
            <a:r>
              <a:rPr lang="cs-CZ" dirty="0" smtClean="0"/>
              <a:t>ořlavé </a:t>
            </a:r>
            <a:r>
              <a:rPr lang="cs-CZ" dirty="0"/>
              <a:t>a snadno zápalné látky </a:t>
            </a:r>
            <a:r>
              <a:rPr lang="cs-CZ" dirty="0" smtClean="0"/>
              <a:t>nevystavujte </a:t>
            </a:r>
            <a:r>
              <a:rPr lang="cs-CZ" dirty="0"/>
              <a:t>přímým slunečním </a:t>
            </a:r>
            <a:r>
              <a:rPr lang="cs-CZ" dirty="0" smtClean="0"/>
              <a:t>paprskům.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Oheň </a:t>
            </a:r>
            <a:r>
              <a:rPr lang="cs-CZ" dirty="0" smtClean="0"/>
              <a:t>nikdy rozdělávejte </a:t>
            </a:r>
            <a:r>
              <a:rPr lang="cs-CZ" dirty="0"/>
              <a:t>v blízkosti dozrávajícího obilí, v blízkosti stohů sena a slámy, dále ve vyschlé nebo suché trávě a na rašelinových </a:t>
            </a:r>
            <a:r>
              <a:rPr lang="cs-CZ" dirty="0" smtClean="0"/>
              <a:t>pozemcích.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případě zpozorování požárů volejte linku 150.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93615"/>
            <a:ext cx="4320480" cy="2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74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Nejčastější příčiny požárů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Domácnost:</a:t>
            </a:r>
            <a:endParaRPr lang="cs-CZ" dirty="0"/>
          </a:p>
          <a:p>
            <a:r>
              <a:rPr lang="cs-CZ" dirty="0"/>
              <a:t>nedbalost při vaření (zapnutý sporák bez dozoru, ponechání hořlavých materiálů v blízkosti zapnutého sporáku apod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dirty="0"/>
              <a:t>kouření a nevhodně odložené nedopalky </a:t>
            </a:r>
            <a:r>
              <a:rPr lang="cs-CZ" dirty="0" smtClean="0"/>
              <a:t>cigaret</a:t>
            </a:r>
            <a:endParaRPr lang="cs-CZ" dirty="0"/>
          </a:p>
          <a:p>
            <a:r>
              <a:rPr lang="cs-CZ" dirty="0"/>
              <a:t>zanedbání údržby topidel a </a:t>
            </a:r>
            <a:r>
              <a:rPr lang="cs-CZ" dirty="0" smtClean="0"/>
              <a:t>kouřovodů</a:t>
            </a:r>
            <a:endParaRPr lang="cs-CZ" dirty="0"/>
          </a:p>
          <a:p>
            <a:r>
              <a:rPr lang="cs-CZ" dirty="0"/>
              <a:t>hra dětí se </a:t>
            </a:r>
            <a:r>
              <a:rPr lang="cs-CZ" dirty="0" smtClean="0"/>
              <a:t>zápalkami</a:t>
            </a:r>
            <a:endParaRPr lang="cs-CZ" dirty="0"/>
          </a:p>
          <a:p>
            <a:r>
              <a:rPr lang="cs-CZ" dirty="0"/>
              <a:t>nesprávná manipulace s otevřeným ohněm (při používání zábavní pyrotechniky, při svařování, svíčky ponechané bez dozoru v blízkosti hořlavé látky apod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dirty="0"/>
              <a:t>skladování hořlavých a jiných nebezpečných látek (např. benzin) na nevhodných místech a nesprávná manipulace s </a:t>
            </a:r>
            <a:r>
              <a:rPr lang="cs-CZ" dirty="0" smtClean="0"/>
              <a:t>nimi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45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291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</a:rPr>
              <a:t>Příroda:</a:t>
            </a: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úder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blesku</a:t>
            </a: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vypalování trávy a suchého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klestí</a:t>
            </a: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rozdělávání otevřeného ohně na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nesprávných místech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(pod větvemi stromů, mimo vyhrazené ohniště apod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odhození nedopalku v přírodě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(suchá tráva, lesní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porost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75000"/>
                  </a:schemeClr>
                </a:solidFill>
              </a:rPr>
              <a:t>Zdroj: www.firebrno.cz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>
                    <a:lumMod val="75000"/>
                  </a:schemeClr>
                </a:solidFill>
              </a:rPr>
              <a:t>Nejčastější příčiny požárů</a:t>
            </a:r>
            <a:endParaRPr lang="cs-CZ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hasících přístrojů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Pěnové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Práškové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Sněhové</a:t>
            </a: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Halotronové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09" y="1412776"/>
            <a:ext cx="4134806" cy="52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3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Vhodný: </a:t>
            </a:r>
            <a:r>
              <a:rPr lang="cs-CZ" dirty="0" smtClean="0"/>
              <a:t>k hašení pevných a hořlavých látek, </a:t>
            </a:r>
            <a:r>
              <a:rPr lang="es-ES" dirty="0" smtClean="0"/>
              <a:t>Benzín</a:t>
            </a:r>
            <a:r>
              <a:rPr lang="cs-CZ" dirty="0" smtClean="0"/>
              <a:t>u</a:t>
            </a:r>
            <a:r>
              <a:rPr lang="es-ES" dirty="0" smtClean="0"/>
              <a:t>, naft</a:t>
            </a:r>
            <a:r>
              <a:rPr lang="cs-CZ" dirty="0" smtClean="0"/>
              <a:t>y</a:t>
            </a:r>
            <a:r>
              <a:rPr lang="es-ES" dirty="0" smtClean="0"/>
              <a:t>, minerální</a:t>
            </a:r>
            <a:r>
              <a:rPr lang="cs-CZ" dirty="0" smtClean="0"/>
              <a:t>ch</a:t>
            </a:r>
            <a:r>
              <a:rPr lang="es-ES" dirty="0" smtClean="0"/>
              <a:t> olej</a:t>
            </a:r>
            <a:r>
              <a:rPr lang="cs-CZ" dirty="0" smtClean="0"/>
              <a:t>ů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smtClean="0"/>
              <a:t>tuk</a:t>
            </a:r>
            <a:r>
              <a:rPr lang="cs-CZ" dirty="0" smtClean="0"/>
              <a:t>ů</a:t>
            </a:r>
          </a:p>
          <a:p>
            <a:r>
              <a:rPr lang="cs-CZ" b="1" dirty="0" smtClean="0"/>
              <a:t>Nevhodný: </a:t>
            </a:r>
            <a:r>
              <a:rPr lang="cs-CZ" dirty="0" smtClean="0"/>
              <a:t>k hašení </a:t>
            </a:r>
            <a:r>
              <a:rPr lang="cs-CZ" dirty="0"/>
              <a:t>h</a:t>
            </a:r>
            <a:r>
              <a:rPr lang="pt-BR" dirty="0" smtClean="0"/>
              <a:t>ořlav</a:t>
            </a:r>
            <a:r>
              <a:rPr lang="cs-CZ" dirty="0" err="1" smtClean="0"/>
              <a:t>ých</a:t>
            </a:r>
            <a:r>
              <a:rPr lang="pt-BR" dirty="0" smtClean="0"/>
              <a:t> kapalin mísící</a:t>
            </a:r>
            <a:r>
              <a:rPr lang="cs-CZ" dirty="0" smtClean="0"/>
              <a:t>ch</a:t>
            </a:r>
            <a:r>
              <a:rPr lang="pt-BR" dirty="0" smtClean="0"/>
              <a:t> </a:t>
            </a:r>
            <a:r>
              <a:rPr lang="pt-BR" dirty="0"/>
              <a:t>se s </a:t>
            </a:r>
            <a:r>
              <a:rPr lang="pt-BR" dirty="0" smtClean="0"/>
              <a:t>vodou</a:t>
            </a:r>
            <a:r>
              <a:rPr lang="cs-CZ" dirty="0" smtClean="0"/>
              <a:t> a hořlavých plynů</a:t>
            </a:r>
          </a:p>
          <a:p>
            <a:r>
              <a:rPr lang="cs-CZ" b="1" dirty="0" smtClean="0"/>
              <a:t>Zásadně nepoužívat </a:t>
            </a:r>
            <a:r>
              <a:rPr lang="cs-CZ" dirty="0" smtClean="0"/>
              <a:t>k hašení elektrických zařízení pod proudem a alkalických kovů.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63688" y="497544"/>
            <a:ext cx="5688632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Pěnový hasící přístroj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29803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hasící přístroj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Vhodný: </a:t>
            </a:r>
            <a:r>
              <a:rPr lang="cs-CZ" dirty="0" smtClean="0"/>
              <a:t>k hašení papíru, dřeva </a:t>
            </a:r>
            <a:r>
              <a:rPr lang="cs-CZ" dirty="0"/>
              <a:t>a </a:t>
            </a:r>
            <a:r>
              <a:rPr lang="cs-CZ" dirty="0" smtClean="0"/>
              <a:t>dalších pevných hořlavých látek a alkoholů</a:t>
            </a:r>
            <a:endParaRPr lang="cs-CZ" b="1" dirty="0" smtClean="0"/>
          </a:p>
          <a:p>
            <a:r>
              <a:rPr lang="cs-CZ" b="1" dirty="0" smtClean="0"/>
              <a:t>Nevhodný: </a:t>
            </a:r>
            <a:r>
              <a:rPr lang="cs-CZ" dirty="0" smtClean="0"/>
              <a:t>na</a:t>
            </a:r>
            <a:r>
              <a:rPr lang="cs-CZ" b="1" dirty="0" smtClean="0"/>
              <a:t> </a:t>
            </a:r>
            <a:r>
              <a:rPr lang="cs-CZ" dirty="0" smtClean="0"/>
              <a:t>benzín</a:t>
            </a:r>
            <a:r>
              <a:rPr lang="cs-CZ" dirty="0"/>
              <a:t>, </a:t>
            </a:r>
            <a:r>
              <a:rPr lang="cs-CZ" dirty="0" smtClean="0"/>
              <a:t>naftu, </a:t>
            </a:r>
            <a:r>
              <a:rPr lang="cs-CZ" dirty="0"/>
              <a:t>líh, ředidlo, </a:t>
            </a:r>
            <a:r>
              <a:rPr lang="cs-CZ" dirty="0" smtClean="0"/>
              <a:t>hořlavé </a:t>
            </a:r>
            <a:r>
              <a:rPr lang="cs-CZ" dirty="0"/>
              <a:t>plyny </a:t>
            </a:r>
            <a:r>
              <a:rPr lang="cs-CZ" dirty="0" smtClean="0"/>
              <a:t>a cenné materiály</a:t>
            </a:r>
            <a:endParaRPr lang="cs-CZ" b="1" dirty="0" smtClean="0"/>
          </a:p>
          <a:p>
            <a:r>
              <a:rPr lang="cs-CZ" b="1" dirty="0" smtClean="0"/>
              <a:t>Zásadně nepoužívat na hašení </a:t>
            </a:r>
            <a:r>
              <a:rPr lang="cs-CZ" dirty="0" smtClean="0"/>
              <a:t>elektrických zařízení </a:t>
            </a:r>
            <a:r>
              <a:rPr lang="cs-CZ" dirty="0"/>
              <a:t>pod </a:t>
            </a:r>
            <a:r>
              <a:rPr lang="cs-CZ" dirty="0" smtClean="0"/>
              <a:t>proudem, lehkých </a:t>
            </a:r>
            <a:r>
              <a:rPr lang="cs-CZ" dirty="0"/>
              <a:t>a </a:t>
            </a:r>
            <a:r>
              <a:rPr lang="cs-CZ" dirty="0" smtClean="0"/>
              <a:t>hořlavých alkalických kovů, kyselin a rostlinných a živočišných tuků.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34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 smtClean="0"/>
              <a:t>Práškový hasící přístroj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Vhodný</a:t>
            </a:r>
            <a:r>
              <a:rPr lang="cs-CZ" dirty="0" smtClean="0"/>
              <a:t>: k hašení elektrických zařízení pod proudem, hořlavých plynů, benzínu, nafty, oleje, elektroniky</a:t>
            </a:r>
          </a:p>
          <a:p>
            <a:r>
              <a:rPr lang="cs-CZ" b="1" dirty="0" smtClean="0"/>
              <a:t>Nevhodný: </a:t>
            </a:r>
            <a:r>
              <a:rPr lang="cs-CZ" dirty="0" smtClean="0"/>
              <a:t>na dřevo, uhlí a textil </a:t>
            </a:r>
          </a:p>
          <a:p>
            <a:r>
              <a:rPr lang="cs-CZ" b="1" dirty="0" smtClean="0"/>
              <a:t>Zásadně </a:t>
            </a:r>
            <a:r>
              <a:rPr lang="cs-CZ" b="1" dirty="0"/>
              <a:t>nepoužívat </a:t>
            </a:r>
            <a:r>
              <a:rPr lang="cs-CZ" dirty="0"/>
              <a:t>na </a:t>
            </a:r>
            <a:r>
              <a:rPr lang="cs-CZ" dirty="0" smtClean="0"/>
              <a:t>lehké</a:t>
            </a:r>
            <a:r>
              <a:rPr lang="cs-CZ" dirty="0"/>
              <a:t>  a hořlavé alkalické </a:t>
            </a:r>
            <a:r>
              <a:rPr lang="cs-CZ" dirty="0" smtClean="0"/>
              <a:t>kovy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81580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347</Words>
  <Application>Microsoft Office PowerPoint</Application>
  <PresentationFormat>Předvádění na obrazovce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Hasiči</vt:lpstr>
      <vt:lpstr>Příčiny požárů</vt:lpstr>
      <vt:lpstr>Zásady bezpečnosti</vt:lpstr>
      <vt:lpstr>Nejčastější příčiny požárů</vt:lpstr>
      <vt:lpstr>Nejčastější příčiny požárů</vt:lpstr>
      <vt:lpstr>Typy hasících přístrojů</vt:lpstr>
      <vt:lpstr>Prezentace aplikace PowerPoint</vt:lpstr>
      <vt:lpstr>Vodní hasící přístroj </vt:lpstr>
      <vt:lpstr>Práškový hasící přístroj</vt:lpstr>
      <vt:lpstr>Sněhový hasící přístroj </vt:lpstr>
      <vt:lpstr>Prezentace aplikace PowerPoint</vt:lpstr>
    </vt:vector>
  </TitlesOfParts>
  <Company>Gymnázium Bruntál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Hasiči</dc:title>
  <dc:creator>Martina Šlapáková</dc:creator>
  <cp:lastModifiedBy>Jiří Duda</cp:lastModifiedBy>
  <cp:revision>14</cp:revision>
  <dcterms:created xsi:type="dcterms:W3CDTF">2015-03-12T12:46:54Z</dcterms:created>
  <dcterms:modified xsi:type="dcterms:W3CDTF">2015-03-26T13:28:45Z</dcterms:modified>
</cp:coreProperties>
</file>